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7" r:id="rId5"/>
    <p:sldId id="259" r:id="rId6"/>
    <p:sldId id="268" r:id="rId7"/>
    <p:sldId id="260" r:id="rId8"/>
    <p:sldId id="261" r:id="rId9"/>
    <p:sldId id="273" r:id="rId10"/>
    <p:sldId id="262" r:id="rId11"/>
    <p:sldId id="264" r:id="rId12"/>
    <p:sldId id="274" r:id="rId13"/>
    <p:sldId id="265" r:id="rId14"/>
    <p:sldId id="266" r:id="rId15"/>
    <p:sldId id="270" r:id="rId16"/>
    <p:sldId id="269" r:id="rId17"/>
    <p:sldId id="271" r:id="rId18"/>
    <p:sldId id="272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3441-DFFB-4635-90DF-1EAD8818D503}" type="datetimeFigureOut">
              <a:rPr lang="pt-BR" smtClean="0"/>
              <a:pPr/>
              <a:t>23/05/2017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C475-0721-495F-9C91-A51AEF6C3D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3441-DFFB-4635-90DF-1EAD8818D503}" type="datetimeFigureOut">
              <a:rPr lang="pt-BR" smtClean="0"/>
              <a:pPr/>
              <a:t>23/05/2017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C475-0721-495F-9C91-A51AEF6C3D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3441-DFFB-4635-90DF-1EAD8818D503}" type="datetimeFigureOut">
              <a:rPr lang="pt-BR" smtClean="0"/>
              <a:pPr/>
              <a:t>23/05/2017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C475-0721-495F-9C91-A51AEF6C3D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3441-DFFB-4635-90DF-1EAD8818D503}" type="datetimeFigureOut">
              <a:rPr lang="pt-BR" smtClean="0"/>
              <a:pPr/>
              <a:t>23/05/2017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C475-0721-495F-9C91-A51AEF6C3D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3441-DFFB-4635-90DF-1EAD8818D503}" type="datetimeFigureOut">
              <a:rPr lang="pt-BR" smtClean="0"/>
              <a:pPr/>
              <a:t>23/05/2017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C475-0721-495F-9C91-A51AEF6C3D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3441-DFFB-4635-90DF-1EAD8818D503}" type="datetimeFigureOut">
              <a:rPr lang="pt-BR" smtClean="0"/>
              <a:pPr/>
              <a:t>23/05/2017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C475-0721-495F-9C91-A51AEF6C3D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3441-DFFB-4635-90DF-1EAD8818D503}" type="datetimeFigureOut">
              <a:rPr lang="pt-BR" smtClean="0"/>
              <a:pPr/>
              <a:t>23/05/2017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C475-0721-495F-9C91-A51AEF6C3D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3441-DFFB-4635-90DF-1EAD8818D503}" type="datetimeFigureOut">
              <a:rPr lang="pt-BR" smtClean="0"/>
              <a:pPr/>
              <a:t>23/05/2017</a:t>
            </a:fld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61C475-0721-495F-9C91-A51AEF6C3D7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3441-DFFB-4635-90DF-1EAD8818D503}" type="datetimeFigureOut">
              <a:rPr lang="pt-BR" smtClean="0"/>
              <a:pPr/>
              <a:t>23/05/2017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C475-0721-495F-9C91-A51AEF6C3D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3441-DFFB-4635-90DF-1EAD8818D503}" type="datetimeFigureOut">
              <a:rPr lang="pt-BR" smtClean="0"/>
              <a:pPr/>
              <a:t>23/05/2017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161C475-0721-495F-9C91-A51AEF6C3D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DD03441-DFFB-4635-90DF-1EAD8818D503}" type="datetimeFigureOut">
              <a:rPr lang="pt-BR" smtClean="0"/>
              <a:pPr/>
              <a:t>23/05/2017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C475-0721-495F-9C91-A51AEF6C3D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DD03441-DFFB-4635-90DF-1EAD8818D503}" type="datetimeFigureOut">
              <a:rPr lang="pt-BR" smtClean="0"/>
              <a:pPr/>
              <a:t>23/05/2017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161C475-0721-495F-9C91-A51AEF6C3D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247392" cy="2301240"/>
          </a:xfrm>
        </p:spPr>
        <p:txBody>
          <a:bodyPr/>
          <a:lstStyle/>
          <a:p>
            <a:pPr algn="ctr"/>
            <a:r>
              <a:rPr lang="pt-BR" dirty="0" smtClean="0"/>
              <a:t>Motores de combustão interna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43608" y="3861048"/>
            <a:ext cx="6480048" cy="1752600"/>
          </a:xfrm>
        </p:spPr>
        <p:txBody>
          <a:bodyPr>
            <a:noAutofit/>
          </a:bodyPr>
          <a:lstStyle/>
          <a:p>
            <a:pPr algn="l"/>
            <a:r>
              <a:rPr lang="pt-BR" sz="1900" dirty="0" smtClean="0"/>
              <a:t>Introdução à Engenharia Mecânica – EMC </a:t>
            </a:r>
            <a:r>
              <a:rPr lang="pt-BR" sz="1900" dirty="0"/>
              <a:t>5004 – </a:t>
            </a:r>
            <a:r>
              <a:rPr lang="pt-BR" sz="1900" dirty="0" smtClean="0"/>
              <a:t> 2017-1</a:t>
            </a:r>
            <a:endParaRPr lang="pt-BR" sz="1900" dirty="0" smtClean="0"/>
          </a:p>
          <a:p>
            <a:pPr algn="l"/>
            <a:endParaRPr lang="pt-BR" dirty="0" smtClean="0"/>
          </a:p>
          <a:p>
            <a:pPr algn="l"/>
            <a:r>
              <a:rPr lang="pt-BR" dirty="0" smtClean="0"/>
              <a:t>Professores </a:t>
            </a:r>
          </a:p>
          <a:p>
            <a:pPr algn="l"/>
            <a:r>
              <a:rPr lang="pt-BR" dirty="0" smtClean="0"/>
              <a:t>Walter Antonio </a:t>
            </a:r>
            <a:r>
              <a:rPr lang="pt-BR" dirty="0" err="1" smtClean="0"/>
              <a:t>Bazzo</a:t>
            </a:r>
            <a:endParaRPr lang="pt-BR" dirty="0" smtClean="0"/>
          </a:p>
          <a:p>
            <a:pPr algn="l"/>
            <a:r>
              <a:rPr lang="pt-BR" dirty="0" smtClean="0"/>
              <a:t>Luiz Teixeira do Vale Pereira</a:t>
            </a:r>
          </a:p>
          <a:p>
            <a:pPr algn="l"/>
            <a:endParaRPr lang="pt-BR" dirty="0" smtClean="0"/>
          </a:p>
          <a:p>
            <a:pPr algn="l"/>
            <a:r>
              <a:rPr lang="pt-BR" dirty="0" smtClean="0"/>
              <a:t>Alunos</a:t>
            </a:r>
          </a:p>
          <a:p>
            <a:pPr algn="l"/>
            <a:r>
              <a:rPr lang="pt-BR" dirty="0" smtClean="0"/>
              <a:t>João Victor </a:t>
            </a:r>
            <a:r>
              <a:rPr lang="pt-BR" dirty="0" err="1" smtClean="0"/>
              <a:t>El-Hage</a:t>
            </a:r>
            <a:r>
              <a:rPr lang="pt-BR" dirty="0" smtClean="0"/>
              <a:t> Meyer Osório – 17105807</a:t>
            </a:r>
          </a:p>
          <a:p>
            <a:pPr algn="l"/>
            <a:r>
              <a:rPr lang="pt-BR" dirty="0" smtClean="0"/>
              <a:t>Gabriel de Oliveira Ferreira – 17105517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pt-BR" dirty="0" smtClean="0"/>
              <a:t>Provas de motores: Dinamômetros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7467600" cy="4525963"/>
          </a:xfrm>
        </p:spPr>
        <p:txBody>
          <a:bodyPr/>
          <a:lstStyle/>
          <a:p>
            <a:r>
              <a:rPr lang="pt-BR" dirty="0" smtClean="0"/>
              <a:t>Tipos de dinamômetros</a:t>
            </a:r>
          </a:p>
          <a:p>
            <a:r>
              <a:rPr lang="pt-BR" dirty="0" smtClean="0"/>
              <a:t>Diferença na frenagem</a:t>
            </a:r>
          </a:p>
          <a:p>
            <a:r>
              <a:rPr lang="pt-BR" dirty="0" smtClean="0"/>
              <a:t>Dinamômetros Hidráulicos</a:t>
            </a:r>
          </a:p>
          <a:p>
            <a:r>
              <a:rPr lang="pt-BR" dirty="0" smtClean="0"/>
              <a:t>Dinamômetros Elétricos</a:t>
            </a:r>
          </a:p>
          <a:p>
            <a:r>
              <a:rPr lang="pt-BR" dirty="0" smtClean="0"/>
              <a:t>Critérios de seleção</a:t>
            </a:r>
          </a:p>
        </p:txBody>
      </p:sp>
      <p:pic>
        <p:nvPicPr>
          <p:cNvPr id="16386" name="Picture 2" descr="Imagem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212976"/>
            <a:ext cx="3456384" cy="2448919"/>
          </a:xfrm>
          <a:prstGeom prst="rect">
            <a:avLst/>
          </a:prstGeom>
          <a:noFill/>
        </p:spPr>
      </p:pic>
      <p:pic>
        <p:nvPicPr>
          <p:cNvPr id="16388" name="Picture 4" descr="Resultado de imagem para dinamometro hidraulico mo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437112"/>
            <a:ext cx="3672408" cy="2249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Freio de </a:t>
            </a:r>
            <a:r>
              <a:rPr lang="pt-BR" dirty="0" err="1" smtClean="0"/>
              <a:t>Prony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Objetivo</a:t>
            </a:r>
          </a:p>
          <a:p>
            <a:r>
              <a:rPr lang="pt-BR" dirty="0" smtClean="0"/>
              <a:t>Funcionamento</a:t>
            </a:r>
          </a:p>
          <a:p>
            <a:r>
              <a:rPr lang="pt-BR" dirty="0" smtClean="0"/>
              <a:t>Quando é utilizado</a:t>
            </a:r>
          </a:p>
        </p:txBody>
      </p:sp>
      <p:pic>
        <p:nvPicPr>
          <p:cNvPr id="29698" name="Picture 2" descr="Resultado de imagem para freio de pro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149080"/>
            <a:ext cx="4512961" cy="2262766"/>
          </a:xfrm>
          <a:prstGeom prst="rect">
            <a:avLst/>
          </a:prstGeom>
          <a:noFill/>
        </p:spPr>
      </p:pic>
      <p:pic>
        <p:nvPicPr>
          <p:cNvPr id="29700" name="Picture 4" descr="Resultado de imagem para freio de prony maqui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196752"/>
            <a:ext cx="3503286" cy="28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Indicadores mecânicos do motor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Pressão do óleo</a:t>
            </a:r>
          </a:p>
          <a:p>
            <a:r>
              <a:rPr lang="pt-BR" dirty="0" smtClean="0"/>
              <a:t>Temperatura do combustível</a:t>
            </a:r>
          </a:p>
          <a:p>
            <a:r>
              <a:rPr lang="pt-BR" dirty="0" smtClean="0"/>
              <a:t>Pressão do combustível</a:t>
            </a:r>
            <a:endParaRPr lang="pt-BR" dirty="0"/>
          </a:p>
        </p:txBody>
      </p:sp>
      <p:pic>
        <p:nvPicPr>
          <p:cNvPr id="14338" name="Picture 2" descr="Resultado de imagem para indicadores mecanicos do mo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645024"/>
            <a:ext cx="2952328" cy="2952328"/>
          </a:xfrm>
          <a:prstGeom prst="rect">
            <a:avLst/>
          </a:prstGeom>
          <a:noFill/>
        </p:spPr>
      </p:pic>
      <p:pic>
        <p:nvPicPr>
          <p:cNvPr id="14342" name="Picture 6" descr="Imagem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356992"/>
            <a:ext cx="4320480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Potencia e rendimento mecânico do motor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Potência efetiva</a:t>
            </a:r>
          </a:p>
          <a:p>
            <a:r>
              <a:rPr lang="pt-BR" dirty="0" smtClean="0"/>
              <a:t>Potência indicada</a:t>
            </a:r>
          </a:p>
          <a:p>
            <a:r>
              <a:rPr lang="pt-BR" dirty="0" smtClean="0"/>
              <a:t>Relação entre potências</a:t>
            </a:r>
          </a:p>
          <a:p>
            <a:r>
              <a:rPr lang="pt-BR" dirty="0" smtClean="0"/>
              <a:t>Variação da potência</a:t>
            </a:r>
          </a:p>
          <a:p>
            <a:r>
              <a:rPr lang="pt-BR" dirty="0" smtClean="0"/>
              <a:t>Consumo específico (tipos de medição)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Razão ar combustível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</a:p>
          <a:p>
            <a:r>
              <a:rPr lang="pt-BR" dirty="0" smtClean="0"/>
              <a:t>Aplicação</a:t>
            </a:r>
          </a:p>
        </p:txBody>
      </p:sp>
      <p:pic>
        <p:nvPicPr>
          <p:cNvPr id="11266" name="Picture 2" descr="Resultado de imagem para razão ar combustív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708920"/>
            <a:ext cx="5445527" cy="33234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Combustão nos motores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que é ?</a:t>
            </a:r>
          </a:p>
          <a:p>
            <a:r>
              <a:rPr lang="pt-BR" dirty="0" smtClean="0"/>
              <a:t>Onde ocorre dentro do motor</a:t>
            </a:r>
          </a:p>
          <a:p>
            <a:r>
              <a:rPr lang="pt-BR" dirty="0" smtClean="0"/>
              <a:t>Motores ICE</a:t>
            </a:r>
          </a:p>
          <a:p>
            <a:r>
              <a:rPr lang="pt-BR" dirty="0" smtClean="0"/>
              <a:t>Motores ICO</a:t>
            </a:r>
          </a:p>
          <a:p>
            <a:r>
              <a:rPr lang="pt-BR" dirty="0" smtClean="0"/>
              <a:t>Combustão por autoignição controlada</a:t>
            </a:r>
          </a:p>
        </p:txBody>
      </p:sp>
      <p:pic>
        <p:nvPicPr>
          <p:cNvPr id="10242" name="Picture 2" descr="Imagem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725144"/>
            <a:ext cx="3384376" cy="1873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Eficiência térmica dos motores a combustão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Energia</a:t>
            </a:r>
          </a:p>
          <a:p>
            <a:r>
              <a:rPr lang="pt-BR" dirty="0" smtClean="0"/>
              <a:t>Perdas</a:t>
            </a:r>
          </a:p>
          <a:p>
            <a:r>
              <a:rPr lang="pt-BR" dirty="0" smtClean="0"/>
              <a:t>Lei de dissipação de energia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9218" name="Picture 2" descr="Resultado de imagem para perda de energia motor de combusta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336096"/>
            <a:ext cx="5040560" cy="3251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Sensibilidade/Propriedades dos combustíveis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Introdução ao petróleo</a:t>
            </a:r>
          </a:p>
          <a:p>
            <a:r>
              <a:rPr lang="pt-BR" dirty="0" smtClean="0"/>
              <a:t>Gasolina</a:t>
            </a:r>
          </a:p>
          <a:p>
            <a:r>
              <a:rPr lang="pt-BR" dirty="0" smtClean="0"/>
              <a:t>Óleo Diesel</a:t>
            </a:r>
          </a:p>
          <a:p>
            <a:r>
              <a:rPr lang="pt-BR" dirty="0" smtClean="0"/>
              <a:t>Compostos oxigenados</a:t>
            </a:r>
          </a:p>
          <a:p>
            <a:r>
              <a:rPr lang="pt-BR" dirty="0" smtClean="0"/>
              <a:t>Biodiesel</a:t>
            </a:r>
          </a:p>
        </p:txBody>
      </p:sp>
      <p:pic>
        <p:nvPicPr>
          <p:cNvPr id="8194" name="Picture 2" descr="Resultado de imagem para petroleo fracionamen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700808"/>
            <a:ext cx="3645898" cy="3456384"/>
          </a:xfrm>
          <a:prstGeom prst="rect">
            <a:avLst/>
          </a:prstGeom>
          <a:noFill/>
        </p:spPr>
      </p:pic>
      <p:pic>
        <p:nvPicPr>
          <p:cNvPr id="8198" name="Picture 6" descr="Resultado de imagem para biodies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509120"/>
            <a:ext cx="3068706" cy="2060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Desempenho do motor em função da razão </a:t>
            </a:r>
            <a:r>
              <a:rPr lang="pt-BR" dirty="0" smtClean="0"/>
              <a:t>ar-combustível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Carburador</a:t>
            </a:r>
          </a:p>
          <a:p>
            <a:r>
              <a:rPr lang="pt-BR" dirty="0" smtClean="0"/>
              <a:t>Injeção mecânica</a:t>
            </a:r>
          </a:p>
          <a:p>
            <a:r>
              <a:rPr lang="pt-BR" dirty="0" smtClean="0"/>
              <a:t>Injeção eletrônica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7172" name="Picture 4" descr="Resultado de imagem para carburad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844824"/>
            <a:ext cx="3096344" cy="2608670"/>
          </a:xfrm>
          <a:prstGeom prst="rect">
            <a:avLst/>
          </a:prstGeom>
          <a:noFill/>
        </p:spPr>
      </p:pic>
      <p:pic>
        <p:nvPicPr>
          <p:cNvPr id="7174" name="Picture 6" descr="Resultado de imagem para injeção eletron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149080"/>
            <a:ext cx="4458266" cy="2407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Lubrificantes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Contato de peças do mesmo material</a:t>
            </a:r>
          </a:p>
          <a:p>
            <a:r>
              <a:rPr lang="pt-BR" dirty="0" smtClean="0"/>
              <a:t>Trabalho no filme de óleo (atrito úmido)</a:t>
            </a:r>
          </a:p>
          <a:p>
            <a:r>
              <a:rPr lang="pt-BR" dirty="0" smtClean="0"/>
              <a:t>Diminui desgaste, atrito e temperatura</a:t>
            </a:r>
          </a:p>
          <a:p>
            <a:r>
              <a:rPr lang="pt-BR" dirty="0" smtClean="0"/>
              <a:t>Previne oxidação das peças</a:t>
            </a:r>
          </a:p>
        </p:txBody>
      </p:sp>
      <p:pic>
        <p:nvPicPr>
          <p:cNvPr id="6148" name="Picture 4" descr="Sistema de lubrificação por pressão, ou forçado. Crédito foto: schoolworkhelp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149080"/>
            <a:ext cx="2987824" cy="2467011"/>
          </a:xfrm>
          <a:prstGeom prst="rect">
            <a:avLst/>
          </a:prstGeom>
          <a:noFill/>
        </p:spPr>
      </p:pic>
      <p:pic>
        <p:nvPicPr>
          <p:cNvPr id="6150" name="Picture 6" descr="Resultado de imagem para lubrificação de motores de combusta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077072"/>
            <a:ext cx="5040560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pt-BR" dirty="0" smtClean="0"/>
              <a:t>Tipos de motores (posição dos cilindros)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56792"/>
            <a:ext cx="8136904" cy="4525963"/>
          </a:xfrm>
        </p:spPr>
        <p:txBody>
          <a:bodyPr/>
          <a:lstStyle/>
          <a:p>
            <a:r>
              <a:rPr lang="pt-BR" dirty="0" smtClean="0"/>
              <a:t>Cilindros em V</a:t>
            </a:r>
          </a:p>
          <a:p>
            <a:r>
              <a:rPr lang="pt-BR" dirty="0" smtClean="0"/>
              <a:t>Plano de cilindros horizontalmente opostos</a:t>
            </a:r>
          </a:p>
          <a:p>
            <a:r>
              <a:rPr lang="pt-BR" dirty="0" smtClean="0"/>
              <a:t>Motor horizontal</a:t>
            </a:r>
          </a:p>
          <a:p>
            <a:r>
              <a:rPr lang="pt-BR" dirty="0" smtClean="0"/>
              <a:t>Êmbolos opostos</a:t>
            </a:r>
          </a:p>
          <a:p>
            <a:r>
              <a:rPr lang="pt-BR" dirty="0" smtClean="0"/>
              <a:t>Motor de arranjo Radial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36870" name="Picture 6" descr="Imagem relacionada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708920"/>
            <a:ext cx="2088232" cy="1566174"/>
          </a:xfrm>
          <a:prstGeom prst="rect">
            <a:avLst/>
          </a:prstGeom>
          <a:noFill/>
        </p:spPr>
      </p:pic>
      <p:pic>
        <p:nvPicPr>
          <p:cNvPr id="36872" name="Picture 8" descr="Resultado de imagem para motor de pistões oposto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938289"/>
            <a:ext cx="2016224" cy="1371032"/>
          </a:xfrm>
          <a:prstGeom prst="rect">
            <a:avLst/>
          </a:prstGeom>
          <a:noFill/>
        </p:spPr>
      </p:pic>
      <p:pic>
        <p:nvPicPr>
          <p:cNvPr id="36876" name="Picture 12" descr="Imagem relaciona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4653136"/>
            <a:ext cx="2145838" cy="2043656"/>
          </a:xfrm>
          <a:prstGeom prst="rect">
            <a:avLst/>
          </a:prstGeom>
          <a:noFill/>
        </p:spPr>
      </p:pic>
      <p:pic>
        <p:nvPicPr>
          <p:cNvPr id="36878" name="Picture 14" descr="Imagem relacionad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869160"/>
            <a:ext cx="2304256" cy="1728192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539552" y="6488668"/>
            <a:ext cx="124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 </a:t>
            </a:r>
            <a:r>
              <a:rPr lang="pt-BR" sz="1200" dirty="0" smtClean="0"/>
              <a:t>Cilindros em V</a:t>
            </a:r>
            <a:endParaRPr lang="pt-BR" sz="12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771800" y="6581001"/>
            <a:ext cx="17347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Cilindros horiz.opostos</a:t>
            </a:r>
            <a:endParaRPr lang="pt-BR" sz="12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076056" y="6309320"/>
            <a:ext cx="13612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Êmbolos opostos</a:t>
            </a:r>
            <a:endParaRPr lang="pt-BR" sz="12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7380312" y="4365104"/>
            <a:ext cx="1763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Motor radial</a:t>
            </a:r>
            <a:endParaRPr lang="pt-BR" sz="12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7308304" y="3140968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Motor horizontal</a:t>
            </a:r>
            <a:endParaRPr lang="pt-BR" sz="1200" dirty="0"/>
          </a:p>
        </p:txBody>
      </p:sp>
      <p:pic>
        <p:nvPicPr>
          <p:cNvPr id="24578" name="Picture 2" descr="Resultado de imagem para cilindros horizontais opostos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5157192"/>
            <a:ext cx="1824203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Problemas da lubrificação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Troca de óleo periodicamente</a:t>
            </a:r>
          </a:p>
          <a:p>
            <a:r>
              <a:rPr lang="pt-BR" dirty="0" smtClean="0"/>
              <a:t>Oxidação do óleo / coloração</a:t>
            </a:r>
          </a:p>
          <a:p>
            <a:r>
              <a:rPr lang="pt-BR" dirty="0" smtClean="0"/>
              <a:t>Instabilidade dos aditivos</a:t>
            </a:r>
          </a:p>
          <a:p>
            <a:r>
              <a:rPr lang="pt-BR" dirty="0" smtClean="0"/>
              <a:t>Grande nível de impurezas</a:t>
            </a:r>
            <a:endParaRPr lang="pt-BR" dirty="0"/>
          </a:p>
        </p:txBody>
      </p:sp>
      <p:pic>
        <p:nvPicPr>
          <p:cNvPr id="5124" name="Picture 4" descr="Resultado de imagem para óleo de lubrificaçã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221088"/>
            <a:ext cx="2880320" cy="2310257"/>
          </a:xfrm>
          <a:prstGeom prst="rect">
            <a:avLst/>
          </a:prstGeom>
          <a:noFill/>
        </p:spPr>
      </p:pic>
      <p:pic>
        <p:nvPicPr>
          <p:cNvPr id="5126" name="Picture 6" descr="Resultado de imagem para cor do óleo de lubrificação saturad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149080"/>
            <a:ext cx="4727933" cy="2335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Desempenho do motor e lubrificação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r>
              <a:rPr lang="pt-BR" dirty="0" smtClean="0"/>
              <a:t>Preservação da vida útil dos componentes</a:t>
            </a:r>
          </a:p>
          <a:p>
            <a:r>
              <a:rPr lang="pt-BR" dirty="0" smtClean="0"/>
              <a:t>Redução da deformação por atrito</a:t>
            </a:r>
          </a:p>
          <a:p>
            <a:r>
              <a:rPr lang="pt-BR" dirty="0" smtClean="0"/>
              <a:t>Redução da variação térmica</a:t>
            </a:r>
          </a:p>
          <a:p>
            <a:r>
              <a:rPr lang="pt-BR" dirty="0" smtClean="0"/>
              <a:t>Absorção de energia</a:t>
            </a:r>
          </a:p>
          <a:p>
            <a:endParaRPr lang="pt-BR" dirty="0"/>
          </a:p>
        </p:txBody>
      </p:sp>
      <p:pic>
        <p:nvPicPr>
          <p:cNvPr id="4098" name="Picture 2" descr="Imagem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05064"/>
            <a:ext cx="4104456" cy="2650307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996952"/>
            <a:ext cx="2592288" cy="3584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Motores a gás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Características de combustão do GNV</a:t>
            </a:r>
          </a:p>
          <a:p>
            <a:r>
              <a:rPr lang="pt-BR" dirty="0" smtClean="0"/>
              <a:t>Funcionamento</a:t>
            </a:r>
          </a:p>
        </p:txBody>
      </p:sp>
      <p:pic>
        <p:nvPicPr>
          <p:cNvPr id="3074" name="Picture 2" descr="Imagem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3401614"/>
            <a:ext cx="4536504" cy="3024337"/>
          </a:xfrm>
          <a:prstGeom prst="rect">
            <a:avLst/>
          </a:prstGeom>
          <a:noFill/>
        </p:spPr>
      </p:pic>
      <p:sp>
        <p:nvSpPr>
          <p:cNvPr id="3076" name="AutoShape 4" descr="Resultado de imagem para gn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78" name="AutoShape 6" descr="Resultado de imagem para gn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80" name="Picture 8" descr="Resultado de imagem para gn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852936"/>
            <a:ext cx="3349317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Ignição magnética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19256" cy="4525963"/>
          </a:xfrm>
        </p:spPr>
        <p:txBody>
          <a:bodyPr/>
          <a:lstStyle/>
          <a:p>
            <a:r>
              <a:rPr lang="pt-BR" dirty="0" smtClean="0"/>
              <a:t>Início do ciclo de combustão </a:t>
            </a:r>
          </a:p>
          <a:p>
            <a:r>
              <a:rPr lang="pt-BR" dirty="0" smtClean="0"/>
              <a:t>Vencer atrito e inércia do pistão e válvulas</a:t>
            </a:r>
          </a:p>
          <a:p>
            <a:r>
              <a:rPr lang="pt-BR" dirty="0" smtClean="0"/>
              <a:t>Motor de arranque</a:t>
            </a:r>
          </a:p>
          <a:p>
            <a:r>
              <a:rPr lang="pt-BR" dirty="0" smtClean="0"/>
              <a:t>Iniciado por campo induzido criado por corrente induzida </a:t>
            </a:r>
            <a:endParaRPr lang="pt-BR" dirty="0"/>
          </a:p>
        </p:txBody>
      </p:sp>
      <p:pic>
        <p:nvPicPr>
          <p:cNvPr id="2050" name="Picture 2" descr="2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365104"/>
            <a:ext cx="3312368" cy="2181843"/>
          </a:xfrm>
          <a:prstGeom prst="rect">
            <a:avLst/>
          </a:prstGeom>
          <a:noFill/>
        </p:spPr>
      </p:pic>
      <p:pic>
        <p:nvPicPr>
          <p:cNvPr id="2052" name="Picture 4" descr="3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077072"/>
            <a:ext cx="2736304" cy="2499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pt-BR" dirty="0" smtClean="0"/>
              <a:t>Disciplinas relacionadas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28800"/>
            <a:ext cx="8686800" cy="4525963"/>
          </a:xfrm>
        </p:spPr>
        <p:txBody>
          <a:bodyPr/>
          <a:lstStyle/>
          <a:p>
            <a:r>
              <a:rPr lang="pt-BR" dirty="0" smtClean="0"/>
              <a:t>EMC5201 – Materiais de engenharia – 3ª fase</a:t>
            </a:r>
          </a:p>
          <a:p>
            <a:r>
              <a:rPr lang="pt-BR" dirty="0" smtClean="0"/>
              <a:t>EMC5404 – Fundamentos da termodinâmica – 3ª fase</a:t>
            </a:r>
          </a:p>
          <a:p>
            <a:r>
              <a:rPr lang="pt-BR" dirty="0" smtClean="0"/>
              <a:t>EMC5406 – Termodinâmica aplicada – 4ª fase</a:t>
            </a:r>
          </a:p>
          <a:p>
            <a:r>
              <a:rPr lang="pt-BR" dirty="0" smtClean="0"/>
              <a:t>EMC5403 – Transmissão de calor – 5ª fase</a:t>
            </a:r>
          </a:p>
          <a:p>
            <a:r>
              <a:rPr lang="pt-BR" dirty="0" smtClean="0"/>
              <a:t>EMC5335 – Elementos de máquinas – 6ª fase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</a:t>
            </a:r>
            <a:r>
              <a:rPr lang="pt-BR" dirty="0" smtClean="0"/>
              <a:t>otor </a:t>
            </a:r>
            <a:r>
              <a:rPr lang="pt-BR" dirty="0"/>
              <a:t>de 4 tempos com ignição de centelha </a:t>
            </a:r>
            <a:r>
              <a:rPr lang="pt-BR" dirty="0" smtClean="0"/>
              <a:t>(ICE)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Iniciado por </a:t>
            </a:r>
            <a:r>
              <a:rPr lang="pt-BR" dirty="0" err="1" smtClean="0"/>
              <a:t>Beau</a:t>
            </a:r>
            <a:r>
              <a:rPr lang="pt-BR" dirty="0" smtClean="0"/>
              <a:t> de Rochas</a:t>
            </a:r>
          </a:p>
          <a:p>
            <a:r>
              <a:rPr lang="pt-BR" dirty="0" smtClean="0"/>
              <a:t>Ciclo Otto</a:t>
            </a:r>
          </a:p>
          <a:p>
            <a:r>
              <a:rPr lang="pt-BR" dirty="0" smtClean="0"/>
              <a:t>Aspiração de Ar e Combustível</a:t>
            </a:r>
          </a:p>
          <a:p>
            <a:r>
              <a:rPr lang="pt-BR" dirty="0" smtClean="0"/>
              <a:t>Faísca/centelha</a:t>
            </a:r>
          </a:p>
          <a:p>
            <a:endParaRPr lang="pt-BR" dirty="0"/>
          </a:p>
        </p:txBody>
      </p:sp>
      <p:pic>
        <p:nvPicPr>
          <p:cNvPr id="35844" name="Picture 4" descr="Resultado de imagem para gif motor v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437112"/>
            <a:ext cx="2952328" cy="2214247"/>
          </a:xfrm>
          <a:prstGeom prst="rect">
            <a:avLst/>
          </a:prstGeom>
          <a:noFill/>
        </p:spPr>
      </p:pic>
      <p:pic>
        <p:nvPicPr>
          <p:cNvPr id="35846" name="Picture 6" descr="Resultado de imagem para gif motor 4 tempo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268760"/>
            <a:ext cx="1988628" cy="4312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Ciclo Otto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Maioria dos motores de explosão</a:t>
            </a:r>
          </a:p>
          <a:p>
            <a:r>
              <a:rPr lang="pt-BR" dirty="0" smtClean="0"/>
              <a:t>Quatro transformações</a:t>
            </a:r>
          </a:p>
          <a:p>
            <a:r>
              <a:rPr lang="pt-BR" dirty="0" smtClean="0"/>
              <a:t>Ciclo termodinâmico </a:t>
            </a:r>
            <a:endParaRPr lang="pt-BR" dirty="0"/>
          </a:p>
        </p:txBody>
      </p:sp>
      <p:pic>
        <p:nvPicPr>
          <p:cNvPr id="22530" name="Picture 2" descr="ciclo de ot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062414"/>
            <a:ext cx="3744416" cy="3404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</a:t>
            </a:r>
            <a:r>
              <a:rPr lang="pt-BR" dirty="0" smtClean="0"/>
              <a:t>otor </a:t>
            </a:r>
            <a:r>
              <a:rPr lang="pt-BR" dirty="0"/>
              <a:t>de 4 tempos com ignição por compressão </a:t>
            </a:r>
            <a:r>
              <a:rPr lang="pt-BR" dirty="0" smtClean="0"/>
              <a:t>(ICO)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Ciclo Diesel (sem faísca/centelha)</a:t>
            </a:r>
          </a:p>
          <a:p>
            <a:r>
              <a:rPr lang="pt-BR" dirty="0" smtClean="0"/>
              <a:t>Semelhante ao ICE</a:t>
            </a:r>
          </a:p>
          <a:p>
            <a:r>
              <a:rPr lang="pt-BR" dirty="0" smtClean="0"/>
              <a:t>Aspiração de ar puro</a:t>
            </a:r>
          </a:p>
          <a:p>
            <a:r>
              <a:rPr lang="pt-BR" dirty="0" err="1" smtClean="0"/>
              <a:t>Tº</a:t>
            </a:r>
            <a:r>
              <a:rPr lang="pt-BR" dirty="0" smtClean="0"/>
              <a:t> do ar acima da </a:t>
            </a:r>
            <a:r>
              <a:rPr lang="pt-BR" dirty="0" err="1" smtClean="0"/>
              <a:t>Tº</a:t>
            </a:r>
            <a:r>
              <a:rPr lang="pt-BR" dirty="0" smtClean="0"/>
              <a:t> de combustão do combustível na compressão</a:t>
            </a:r>
            <a:endParaRPr lang="pt-BR" dirty="0"/>
          </a:p>
        </p:txBody>
      </p:sp>
      <p:pic>
        <p:nvPicPr>
          <p:cNvPr id="34818" name="Picture 2" descr="Resultado de imagem para gif motor 4 tempo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293096"/>
            <a:ext cx="3048000" cy="2286001"/>
          </a:xfrm>
          <a:prstGeom prst="rect">
            <a:avLst/>
          </a:prstGeom>
          <a:noFill/>
        </p:spPr>
      </p:pic>
      <p:pic>
        <p:nvPicPr>
          <p:cNvPr id="34820" name="Picture 4" descr="Resultado de imagem para ciclo dies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93096"/>
            <a:ext cx="3960177" cy="234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Ciclo Diesel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Injeção tardia do combustível</a:t>
            </a:r>
          </a:p>
          <a:p>
            <a:r>
              <a:rPr lang="pt-BR" dirty="0" smtClean="0"/>
              <a:t>Ar puro na câmara</a:t>
            </a:r>
          </a:p>
          <a:p>
            <a:r>
              <a:rPr lang="pt-BR" dirty="0" smtClean="0"/>
              <a:t>Combustão por compressão</a:t>
            </a:r>
          </a:p>
          <a:p>
            <a:r>
              <a:rPr lang="pt-BR" dirty="0" smtClean="0"/>
              <a:t>Benefícios do combustível</a:t>
            </a:r>
          </a:p>
          <a:p>
            <a:r>
              <a:rPr lang="pt-BR" dirty="0" smtClean="0"/>
              <a:t>Economia</a:t>
            </a:r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  <p:sp>
        <p:nvSpPr>
          <p:cNvPr id="20482" name="AutoShape 2" descr="Resultado de imagem para diesel combustivel formu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484" name="AutoShape 4" descr="Resultado de imagem para diesel combustivel formu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486" name="AutoShape 6" descr="Resultado de imagem para diesel combustivel formu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488" name="AutoShape 8" descr="Resultado de imagem para diesel combustivel formu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 descr="download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3861048"/>
            <a:ext cx="4320480" cy="2717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Motor com ciclo </a:t>
            </a:r>
            <a:r>
              <a:rPr lang="pt-BR" dirty="0"/>
              <a:t>de 2 tempos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Menos peso e volume</a:t>
            </a:r>
          </a:p>
          <a:p>
            <a:r>
              <a:rPr lang="pt-BR" dirty="0" smtClean="0"/>
              <a:t>Uma explosão por giro</a:t>
            </a:r>
          </a:p>
          <a:p>
            <a:r>
              <a:rPr lang="pt-BR" dirty="0" smtClean="0"/>
              <a:t>Sem válvulas</a:t>
            </a:r>
            <a:endParaRPr lang="pt-BR" dirty="0"/>
          </a:p>
        </p:txBody>
      </p:sp>
      <p:pic>
        <p:nvPicPr>
          <p:cNvPr id="33794" name="Picture 2" descr="Resultado de imagem para gif motor 2 temp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996952"/>
            <a:ext cx="3024336" cy="3163159"/>
          </a:xfrm>
          <a:prstGeom prst="rect">
            <a:avLst/>
          </a:prstGeom>
          <a:noFill/>
        </p:spPr>
      </p:pic>
      <p:pic>
        <p:nvPicPr>
          <p:cNvPr id="19458" name="Picture 2" descr="Resultado de imagem para motor de motosser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717032"/>
            <a:ext cx="3312368" cy="25187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Peças de motores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osorio</a:t>
            </a:r>
            <a:endParaRPr lang="pt-BR" dirty="0"/>
          </a:p>
        </p:txBody>
      </p:sp>
      <p:pic>
        <p:nvPicPr>
          <p:cNvPr id="18434" name="Picture 2" descr="Resultado de imagem para peças de um motor de combustão inter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Velas e ignição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Funcionamento e objetivo das velas</a:t>
            </a:r>
          </a:p>
          <a:p>
            <a:r>
              <a:rPr lang="pt-BR" dirty="0" smtClean="0"/>
              <a:t>Componentes e função da ignição</a:t>
            </a:r>
          </a:p>
        </p:txBody>
      </p:sp>
      <p:pic>
        <p:nvPicPr>
          <p:cNvPr id="17410" name="Picture 2" descr="Resultado de imagem para vela de igniçã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789040"/>
            <a:ext cx="4350054" cy="2448272"/>
          </a:xfrm>
          <a:prstGeom prst="rect">
            <a:avLst/>
          </a:prstGeom>
          <a:noFill/>
        </p:spPr>
      </p:pic>
      <p:pic>
        <p:nvPicPr>
          <p:cNvPr id="17414" name="Picture 6" descr="Resultado de imagem para vela de igniçã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924944"/>
            <a:ext cx="3581383" cy="3008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écnica">
  <a:themeElements>
    <a:clrScheme name="Técnic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1428</TotalTime>
  <Words>462</Words>
  <Application>Microsoft Office PowerPoint</Application>
  <PresentationFormat>Apresentação na tela (4:3)</PresentationFormat>
  <Paragraphs>123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8" baseType="lpstr">
      <vt:lpstr>Arial</vt:lpstr>
      <vt:lpstr>Franklin Gothic Book</vt:lpstr>
      <vt:lpstr>Wingdings 2</vt:lpstr>
      <vt:lpstr>Técnica</vt:lpstr>
      <vt:lpstr>Motores de combustão interna</vt:lpstr>
      <vt:lpstr>Tipos de motores (posição dos cilindros)</vt:lpstr>
      <vt:lpstr>Motor de 4 tempos com ignição de centelha (ICE)</vt:lpstr>
      <vt:lpstr>Ciclo Otto</vt:lpstr>
      <vt:lpstr>Motor de 4 tempos com ignição por compressão (ICO)</vt:lpstr>
      <vt:lpstr>Ciclo Diesel</vt:lpstr>
      <vt:lpstr>Motor com ciclo de 2 tempos</vt:lpstr>
      <vt:lpstr>Peças de motores</vt:lpstr>
      <vt:lpstr>Velas e ignição</vt:lpstr>
      <vt:lpstr>Provas de motores: Dinamômetros</vt:lpstr>
      <vt:lpstr>Freio de Prony</vt:lpstr>
      <vt:lpstr>Indicadores mecânicos do motor</vt:lpstr>
      <vt:lpstr>Potencia e rendimento mecânico do motor</vt:lpstr>
      <vt:lpstr>Razão ar combustível</vt:lpstr>
      <vt:lpstr>Combustão nos motores</vt:lpstr>
      <vt:lpstr>Eficiência térmica dos motores a combustão</vt:lpstr>
      <vt:lpstr>Sensibilidade/Propriedades dos combustíveis</vt:lpstr>
      <vt:lpstr>Desempenho do motor em função da razão ar-combustível</vt:lpstr>
      <vt:lpstr>Lubrificantes </vt:lpstr>
      <vt:lpstr>Problemas da lubrificação</vt:lpstr>
      <vt:lpstr>Desempenho do motor e lubrificação</vt:lpstr>
      <vt:lpstr>Motores a gás</vt:lpstr>
      <vt:lpstr>Ignição magnética </vt:lpstr>
      <vt:lpstr>Disciplinas relacionadas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Utilização de motores</dc:title>
  <dc:creator>João Victor Osório</dc:creator>
  <cp:lastModifiedBy>Nepet</cp:lastModifiedBy>
  <cp:revision>60</cp:revision>
  <dcterms:created xsi:type="dcterms:W3CDTF">2017-05-10T00:18:20Z</dcterms:created>
  <dcterms:modified xsi:type="dcterms:W3CDTF">2017-05-23T12:33:52Z</dcterms:modified>
</cp:coreProperties>
</file>